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284" r:id="rId4"/>
    <p:sldId id="319" r:id="rId5"/>
    <p:sldId id="320" r:id="rId6"/>
    <p:sldId id="321" r:id="rId7"/>
    <p:sldId id="322" r:id="rId8"/>
    <p:sldId id="323" r:id="rId9"/>
    <p:sldId id="324" r:id="rId10"/>
    <p:sldId id="325" r:id="rId11"/>
    <p:sldId id="326" r:id="rId12"/>
    <p:sldId id="330" r:id="rId13"/>
    <p:sldId id="318" r:id="rId14"/>
    <p:sldId id="331"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3.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6/OIA%20Scenario.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Shape 152">
            <a:extLst>
              <a:ext uri="{FF2B5EF4-FFF2-40B4-BE49-F238E27FC236}">
                <a16:creationId xmlns=""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 xmlns:a16="http://schemas.microsoft.com/office/drawing/2014/main"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 xmlns:a16="http://schemas.microsoft.com/office/drawing/2014/main"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 xmlns:a16="http://schemas.microsoft.com/office/drawing/2014/main"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14" name="TextBox 13">
            <a:extLst>
              <a:ext uri="{FF2B5EF4-FFF2-40B4-BE49-F238E27FC236}">
                <a16:creationId xmlns="" xmlns:a16="http://schemas.microsoft.com/office/drawing/2014/main"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6" name="Table 15">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7" name="Straight Connector 16">
            <a:extLst>
              <a:ext uri="{FF2B5EF4-FFF2-40B4-BE49-F238E27FC236}">
                <a16:creationId xmlns="" xmlns:a16="http://schemas.microsoft.com/office/drawing/2014/main"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 xmlns:a16="http://schemas.microsoft.com/office/drawing/2014/main"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 xmlns:a16="http://schemas.microsoft.com/office/drawing/2014/main"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948784"/>
            <a:ext cx="7964159" cy="3785652"/>
          </a:xfrm>
          <a:prstGeom prst="rect">
            <a:avLst/>
          </a:prstGeom>
          <a:noFill/>
        </p:spPr>
        <p:txBody>
          <a:bodyPr wrap="square" rtlCol="0">
            <a:spAutoFit/>
          </a:bodyPr>
          <a:lstStyle/>
          <a:p>
            <a:pPr marL="742950" lvl="1" indent="-285750">
              <a:buFont typeface="Arial" panose="020B0604020202020204" pitchFamily="34" charset="0"/>
              <a:buChar char="•"/>
            </a:pPr>
            <a:r>
              <a:rPr lang="en-US" sz="1800" dirty="0">
                <a:solidFill>
                  <a:schemeClr val="bg1"/>
                </a:solidFill>
              </a:rPr>
              <a:t> </a:t>
            </a: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a:solidFill>
                  <a:schemeClr val="bg1"/>
                </a:solidFill>
              </a:rPr>
              <a:t>SQL Console</a:t>
            </a:r>
          </a:p>
          <a:p>
            <a:pPr marL="742950" lvl="1" indent="-285750">
              <a:buFont typeface="Arial" panose="020B0604020202020204" pitchFamily="34" charset="0"/>
              <a:buChar char="•"/>
            </a:pPr>
            <a:r>
              <a:rPr lang="en-US" sz="2000" dirty="0">
                <a:solidFill>
                  <a:schemeClr val="bg1"/>
                </a:solidFill>
              </a:rPr>
              <a:t>Introduction to HANA Database User</a:t>
            </a:r>
          </a:p>
          <a:p>
            <a:pPr marL="742950" lvl="1" indent="-285750">
              <a:buFont typeface="Arial" panose="020B0604020202020204" pitchFamily="34" charset="0"/>
              <a:buChar char="•"/>
            </a:pPr>
            <a:r>
              <a:rPr lang="en-US" sz="2000" dirty="0">
                <a:solidFill>
                  <a:schemeClr val="bg1"/>
                </a:solidFill>
              </a:rPr>
              <a:t>Data Modeling </a:t>
            </a:r>
          </a:p>
          <a:p>
            <a:pPr marL="1352443" lvl="2" indent="-285750">
              <a:buFont typeface="Wingdings" panose="05000000000000000000" pitchFamily="2" charset="2"/>
              <a:buChar char="Ø"/>
            </a:pPr>
            <a:r>
              <a:rPr lang="en-US" sz="2000" dirty="0">
                <a:solidFill>
                  <a:schemeClr val="bg1"/>
                </a:solidFill>
              </a:rPr>
              <a:t>Attribute View</a:t>
            </a:r>
          </a:p>
          <a:p>
            <a:pPr marL="1352443" lvl="2" indent="-285750">
              <a:buFont typeface="Wingdings" panose="05000000000000000000" pitchFamily="2" charset="2"/>
              <a:buChar char="Ø"/>
            </a:pPr>
            <a:r>
              <a:rPr lang="en-US" sz="2000" dirty="0">
                <a:solidFill>
                  <a:schemeClr val="bg1"/>
                </a:solidFill>
              </a:rPr>
              <a:t>Analytics View</a:t>
            </a:r>
          </a:p>
          <a:p>
            <a:pPr marL="1352443" lvl="2" indent="-285750">
              <a:buFont typeface="Wingdings" panose="05000000000000000000" pitchFamily="2" charset="2"/>
              <a:buChar char="Ø"/>
            </a:pPr>
            <a:r>
              <a:rPr lang="en-US" sz="2000" dirty="0">
                <a:solidFill>
                  <a:schemeClr val="bg1"/>
                </a:solidFill>
              </a:rPr>
              <a:t>Calculation View</a:t>
            </a:r>
          </a:p>
          <a:p>
            <a:pPr marL="1961937" lvl="3" indent="-285750">
              <a:buFont typeface="Wingdings" panose="05000000000000000000" pitchFamily="2" charset="2"/>
              <a:buChar char="v"/>
            </a:pPr>
            <a:r>
              <a:rPr lang="en-US" sz="2000" dirty="0">
                <a:solidFill>
                  <a:schemeClr val="bg1"/>
                </a:solidFill>
              </a:rPr>
              <a:t>Graphical Calculation Views</a:t>
            </a:r>
          </a:p>
          <a:p>
            <a:pPr marL="1961937" lvl="3" indent="-285750">
              <a:buFont typeface="Wingdings" panose="05000000000000000000" pitchFamily="2" charset="2"/>
              <a:buChar char="v"/>
            </a:pPr>
            <a:r>
              <a:rPr lang="en-US" sz="2000" dirty="0">
                <a:solidFill>
                  <a:schemeClr val="bg1"/>
                </a:solidFill>
              </a:rPr>
              <a:t>Scripted Calculation Views</a:t>
            </a:r>
          </a:p>
          <a:p>
            <a:pPr marL="742950" lvl="1" indent="-285750">
              <a:buFont typeface="Arial" panose="020B0604020202020204" pitchFamily="34" charset="0"/>
              <a:buChar char="•"/>
            </a:pPr>
            <a:r>
              <a:rPr lang="en-US" sz="2000" dirty="0">
                <a:solidFill>
                  <a:schemeClr val="bg1"/>
                </a:solidFill>
              </a:rPr>
              <a:t>Classification of  Join</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r>
              <a:rPr lang="en-US" dirty="0" smtClean="0">
                <a:solidFill>
                  <a:schemeClr val="bg1"/>
                </a:solidFill>
                <a:latin typeface="Cooper Black" panose="0208090404030B020404" pitchFamily="18" charset="0"/>
              </a:rPr>
              <a:t>4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412" y="1721316"/>
            <a:ext cx="8412480" cy="4732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3D67074-ABBF-4F1F-8F04-07B7C002C1DF}"/>
              </a:ext>
            </a:extLst>
          </p:cNvPr>
          <p:cNvSpPr txBox="1"/>
          <p:nvPr/>
        </p:nvSpPr>
        <p:spPr>
          <a:xfrm>
            <a:off x="635900" y="961224"/>
            <a:ext cx="927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a:t>
            </a:r>
            <a:r>
              <a:rPr lang="en-US" sz="2400" dirty="0">
                <a:solidFill>
                  <a:schemeClr val="bg1"/>
                </a:solidFill>
                <a:latin typeface="Calibri"/>
                <a:hlinkClick r:id="rId4"/>
              </a:rPr>
              <a:t>OIA Scenario Code</a:t>
            </a:r>
            <a:endParaRPr lang="en-US" sz="2400" dirty="0">
              <a:solidFill>
                <a:schemeClr val="bg1"/>
              </a:solidFill>
              <a:latin typeface="Calibri"/>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347868" y="961224"/>
            <a:ext cx="112315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 xmlns:a16="http://schemas.microsoft.com/office/drawing/2014/main" id="{BFC8D609-F5FA-4AF3-AADB-F05C0F229157}"/>
              </a:ext>
            </a:extLst>
          </p:cNvPr>
          <p:cNvSpPr/>
          <p:nvPr/>
        </p:nvSpPr>
        <p:spPr>
          <a:xfrm>
            <a:off x="49732" y="6012061"/>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source</a:t>
            </a:r>
          </a:p>
          <a:p>
            <a:pPr marL="285750" indent="-285750">
              <a:buFont typeface="Wingdings" panose="05000000000000000000" pitchFamily="2" charset="2"/>
              <a:buChar char="Ø"/>
            </a:pPr>
            <a:r>
              <a:rPr lang="en-US" sz="1800" dirty="0">
                <a:solidFill>
                  <a:schemeClr val="bg1"/>
                </a:solidFill>
              </a:rPr>
              <a:t>      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9294</TotalTime>
  <Words>1124</Words>
  <Application>Microsoft Office PowerPoint</Application>
  <PresentationFormat>Custom</PresentationFormat>
  <Paragraphs>212</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OIA Scenario - Open Item Analysis</vt:lpstr>
      <vt:lpstr>Articulate Requirement for OIA </vt:lpstr>
      <vt:lpstr>Custom Table for OIA</vt:lpstr>
      <vt:lpstr>Exercise 4 </vt:lpstr>
      <vt:lpstr>Modeling</vt:lpstr>
      <vt:lpstr>Models in SAP HANA</vt:lpstr>
      <vt:lpstr>Why 3 Models?</vt:lpstr>
      <vt:lpstr>Joins in HANA</vt:lpstr>
      <vt:lpstr>Classification of Joins in HANA</vt:lpstr>
      <vt:lpstr>Classification of Joins in HANA</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264</cp:revision>
  <dcterms:created xsi:type="dcterms:W3CDTF">2013-09-12T13:05:01Z</dcterms:created>
  <dcterms:modified xsi:type="dcterms:W3CDTF">2021-09-08T07:19:08Z</dcterms:modified>
</cp:coreProperties>
</file>